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3"/>
  </p:notesMasterIdLst>
  <p:handoutMasterIdLst>
    <p:handoutMasterId r:id="rId24"/>
  </p:handoutMasterIdLst>
  <p:sldIdLst>
    <p:sldId id="256" r:id="rId7"/>
    <p:sldId id="260" r:id="rId8"/>
    <p:sldId id="276" r:id="rId9"/>
    <p:sldId id="277" r:id="rId10"/>
    <p:sldId id="278" r:id="rId11"/>
    <p:sldId id="279" r:id="rId12"/>
    <p:sldId id="282" r:id="rId13"/>
    <p:sldId id="283" r:id="rId14"/>
    <p:sldId id="280" r:id="rId15"/>
    <p:sldId id="287" r:id="rId16"/>
    <p:sldId id="281" r:id="rId17"/>
    <p:sldId id="284" r:id="rId18"/>
    <p:sldId id="285" r:id="rId19"/>
    <p:sldId id="286" r:id="rId20"/>
    <p:sldId id="261" r:id="rId21"/>
    <p:sldId id="267" r:id="rId22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88" d="100"/>
          <a:sy n="88" d="100"/>
        </p:scale>
        <p:origin x="33" y="10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2/24/2016 12:24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2/24/2016 12:24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BB2E5-D305-412D-A528-E39D5186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59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5BB2E5-D305-412D-A528-E39D5186BA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41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rcorral@plainconcepts.com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rcorral@plainconcepts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DEMO: Performance </a:t>
            </a:r>
            <a:r>
              <a:rPr lang="es-ES" dirty="0" err="1" smtClean="0"/>
              <a:t>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DEMO: GLIMPSE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DEMO: </a:t>
            </a:r>
            <a:r>
              <a:rPr lang="es-ES" dirty="0" err="1" smtClean="0"/>
              <a:t>Applicaton</a:t>
            </a:r>
            <a:r>
              <a:rPr lang="es-ES" dirty="0" smtClean="0"/>
              <a:t> </a:t>
            </a:r>
            <a:r>
              <a:rPr lang="es-ES" dirty="0" err="1" smtClean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n-US" dirty="0"/>
              <a:t>Rule of Robustness: Robustness is the child of transparency </a:t>
            </a:r>
            <a:r>
              <a:rPr lang="en-US" dirty="0" smtClean="0"/>
              <a:t>and simplicity</a:t>
            </a:r>
            <a:r>
              <a:rPr lang="en-US" dirty="0"/>
              <a:t>. [TAOUP]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Corolario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17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¿Preguntas?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Rodrigo Corral</a:t>
            </a:r>
          </a:p>
          <a:p>
            <a:r>
              <a:rPr lang="es-ES" dirty="0"/>
              <a:t>ALM Team Lead &amp; Software </a:t>
            </a:r>
            <a:r>
              <a:rPr lang="es-ES" dirty="0" err="1"/>
              <a:t>Architect</a:t>
            </a:r>
            <a:endParaRPr lang="es-ES" dirty="0"/>
          </a:p>
          <a:p>
            <a:r>
              <a:rPr lang="es-ES" dirty="0">
                <a:hlinkClick r:id="rId2"/>
              </a:rPr>
              <a:t>rcorral@plainconcepts.com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r_corral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http://aka.ms/DOTNETT2S1 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981818"/>
            <a:ext cx="7009440" cy="2030044"/>
          </a:xfrm>
        </p:spPr>
        <p:txBody>
          <a:bodyPr/>
          <a:lstStyle/>
          <a:p>
            <a:r>
              <a:rPr lang="es-ES" dirty="0"/>
              <a:t>Rodrigo </a:t>
            </a:r>
            <a:r>
              <a:rPr lang="es-ES" dirty="0" smtClean="0"/>
              <a:t>Corral</a:t>
            </a:r>
          </a:p>
          <a:p>
            <a:r>
              <a:rPr lang="es-ES" dirty="0" smtClean="0"/>
              <a:t>Plain Concepts</a:t>
            </a:r>
            <a:endParaRPr lang="es-ES" dirty="0"/>
          </a:p>
          <a:p>
            <a:r>
              <a:rPr lang="es-ES" dirty="0" smtClean="0"/>
              <a:t>ALM Team Lead </a:t>
            </a:r>
            <a:r>
              <a:rPr lang="es-ES" dirty="0"/>
              <a:t>&amp; Software </a:t>
            </a:r>
            <a:r>
              <a:rPr lang="es-ES" dirty="0" err="1"/>
              <a:t>Architect</a:t>
            </a:r>
            <a:endParaRPr lang="es-ES" dirty="0"/>
          </a:p>
          <a:p>
            <a:r>
              <a:rPr lang="es-ES" dirty="0">
                <a:hlinkClick r:id="rId2"/>
              </a:rPr>
              <a:t>rcorral@plainconcepts.com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r_corral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Añadiendo visibilidad a tus aplicaciones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7771637" cy="4722803"/>
          </a:xfrm>
        </p:spPr>
        <p:txBody>
          <a:bodyPr>
            <a:normAutofit/>
          </a:bodyPr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s-ES" sz="25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The</a:t>
            </a:r>
            <a:r>
              <a:rPr lang="es-ES" sz="25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art of </a:t>
            </a:r>
            <a:r>
              <a:rPr lang="es-ES" sz="25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unix</a:t>
            </a:r>
            <a:r>
              <a:rPr lang="es-ES" sz="25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</a:t>
            </a:r>
            <a:r>
              <a:rPr lang="es-ES" sz="25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programming</a:t>
            </a:r>
            <a:r>
              <a:rPr lang="es-ES" sz="25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</a:t>
            </a:r>
            <a:r>
              <a:rPr lang="es-ES" sz="25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[</a:t>
            </a:r>
            <a:r>
              <a:rPr lang="es-ES" sz="250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TAOUP</a:t>
            </a:r>
            <a:r>
              <a:rPr lang="es-ES" sz="25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]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endParaRPr lang="es-ES" sz="25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291436" lvl="1" indent="-291436">
              <a:buFont typeface="Arial" panose="020B0604020202020204" pitchFamily="34" charset="0"/>
              <a:buChar char="•"/>
            </a:pPr>
            <a:r>
              <a:rPr lang="en-US" sz="2448" dirty="0"/>
              <a:t>Rule of Transparency: Design for visibility to make inspection and debugging easier.</a:t>
            </a:r>
          </a:p>
          <a:p>
            <a:pPr marL="835438" lvl="2" indent="-291436">
              <a:buFont typeface="Arial" panose="020B0604020202020204" pitchFamily="34" charset="0"/>
              <a:buChar char="•"/>
            </a:pPr>
            <a:r>
              <a:rPr lang="en-US" sz="2176" dirty="0"/>
              <a:t>Software is transparent when you can look at it and immediately understand what it is doing and how. </a:t>
            </a:r>
          </a:p>
          <a:p>
            <a:pPr marL="835438" lvl="2" indent="-291436">
              <a:buFont typeface="Arial" panose="020B0604020202020204" pitchFamily="34" charset="0"/>
              <a:buChar char="•"/>
            </a:pPr>
            <a:r>
              <a:rPr lang="en-US" sz="2176" dirty="0"/>
              <a:t>Software is discoverable when it has facilities for monitoring and display of internal state so that your program not only functions well but can be seen to function well.</a:t>
            </a:r>
            <a:endParaRPr lang="es-ES" sz="2176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Visibilidad</a:t>
            </a:r>
            <a:endParaRPr lang="es-E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44" y="1135062"/>
            <a:ext cx="306933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05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s-ES" sz="23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Depuradores, trazas, </a:t>
            </a:r>
            <a:r>
              <a:rPr lang="es-ES" sz="23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profilers</a:t>
            </a:r>
            <a:r>
              <a:rPr lang="es-ES" sz="23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etc…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s-ES" sz="23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Los </a:t>
            </a:r>
            <a:r>
              <a:rPr lang="es-ES" sz="23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profilers</a:t>
            </a:r>
            <a:r>
              <a:rPr lang="es-ES" sz="23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nos aportan la transparencia cuando la necesitamos.</a:t>
            </a:r>
          </a:p>
          <a:p>
            <a:pPr marL="291436" indent="-291436">
              <a:buFont typeface="Arial" panose="020B0604020202020204" pitchFamily="34" charset="0"/>
              <a:buChar char="•"/>
            </a:pPr>
            <a:r>
              <a:rPr lang="es-ES" sz="23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.Net</a:t>
            </a:r>
            <a:r>
              <a:rPr lang="es-ES" sz="23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está diseñado para la transparencia (API de </a:t>
            </a:r>
            <a:r>
              <a:rPr lang="es-ES" sz="23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profiling</a:t>
            </a:r>
            <a:r>
              <a:rPr lang="es-ES" sz="23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)</a:t>
            </a:r>
            <a:endParaRPr lang="en-US" sz="23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Transparencia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91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819233"/>
          </a:xfrm>
        </p:spPr>
        <p:txBody>
          <a:bodyPr/>
          <a:lstStyle/>
          <a:p>
            <a:pPr marL="291436" indent="-291436">
              <a:buFont typeface="Arial" panose="020B0604020202020204" pitchFamily="34" charset="0"/>
              <a:buChar char="•"/>
            </a:pPr>
            <a:r>
              <a:rPr lang="es-E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Es labor de arquitectura:</a:t>
            </a:r>
          </a:p>
          <a:p>
            <a:pPr marL="1301724" lvl="1" indent="-291436">
              <a:buFont typeface="Arial" panose="020B0604020202020204" pitchFamily="34" charset="0"/>
              <a:buChar char="•"/>
            </a:pPr>
            <a:r>
              <a:rPr lang="es-ES" dirty="0" smtClean="0"/>
              <a:t>Decidir niveles de traza.</a:t>
            </a:r>
          </a:p>
          <a:p>
            <a:pPr marL="1301724" lvl="1" indent="-291436">
              <a:buFont typeface="Arial" panose="020B0604020202020204" pitchFamily="34" charset="0"/>
              <a:buChar char="•"/>
            </a:pPr>
            <a:r>
              <a:rPr lang="es-ES" dirty="0" smtClean="0"/>
              <a:t>Decidir políticas de trazas.</a:t>
            </a:r>
          </a:p>
          <a:p>
            <a:pPr marL="1301724" lvl="1" indent="-291436">
              <a:buFont typeface="Arial" panose="020B0604020202020204" pitchFamily="34" charset="0"/>
              <a:buChar char="•"/>
            </a:pPr>
            <a:r>
              <a:rPr lang="es-ES" dirty="0" smtClean="0"/>
              <a:t>Decidir donde se almacenan la trazas.</a:t>
            </a:r>
          </a:p>
          <a:p>
            <a:pPr marL="1301724" lvl="1" indent="-291436">
              <a:buFont typeface="Arial" panose="020B0604020202020204" pitchFamily="34" charset="0"/>
              <a:buChar char="•"/>
            </a:pPr>
            <a:r>
              <a:rPr lang="es-ES" dirty="0" smtClean="0"/>
              <a:t>Abstraer estas decisiones en librerías de trazas.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Transparencia: Trazas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18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631763"/>
          </a:xfrm>
        </p:spPr>
        <p:txBody>
          <a:bodyPr/>
          <a:lstStyle/>
          <a:p>
            <a:pPr indent="-291436">
              <a:buFont typeface="Arial" panose="020B0604020202020204" pitchFamily="34" charset="0"/>
              <a:buChar char="•"/>
            </a:pPr>
            <a:r>
              <a:rPr lang="es-E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Soporte a depuración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 smtClean="0"/>
              <a:t>Interacción </a:t>
            </a:r>
            <a:r>
              <a:rPr lang="es-ES" dirty="0"/>
              <a:t>con el depurador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/>
              <a:t>Ayudas a la visualización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/>
              <a:t>Trazas</a:t>
            </a:r>
          </a:p>
          <a:p>
            <a:pPr indent="-291436">
              <a:buFont typeface="Arial" panose="020B0604020202020204" pitchFamily="34" charset="0"/>
              <a:buChar char="•"/>
            </a:pPr>
            <a:r>
              <a:rPr lang="es-E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Soporte a operación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/>
              <a:t>Trazas a visor de eventos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/>
              <a:t>Contadores de rendimiento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System.Diagnostics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35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/>
              <a:t>Contadores de rendimiento</a:t>
            </a:r>
            <a:r>
              <a:rPr lang="en-US" dirty="0"/>
              <a:t>.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 err="1"/>
              <a:t>APMs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Visibilidad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36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/>
              <a:t>Conjunto de parámetros que nos permite saber que nuestro software está funcionando bien.</a:t>
            </a:r>
          </a:p>
          <a:p>
            <a:pPr marL="1068575" lvl="1" indent="-291436">
              <a:buFont typeface="Arial" panose="020B0604020202020204" pitchFamily="34" charset="0"/>
              <a:buChar char="•"/>
            </a:pPr>
            <a:r>
              <a:rPr lang="es-ES" dirty="0" smtClean="0"/>
              <a:t>Métricas </a:t>
            </a:r>
            <a:r>
              <a:rPr lang="es-ES" dirty="0"/>
              <a:t>claves que vigilamos como parte de nuestra estrategia de </a:t>
            </a:r>
            <a:r>
              <a:rPr lang="es-ES" dirty="0" err="1"/>
              <a:t>DevOps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Modelos de salud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10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DEMO: </a:t>
            </a:r>
            <a:r>
              <a:rPr lang="es-ES" dirty="0" err="1" smtClean="0"/>
              <a:t>Profiling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ild 2015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B4A0FF"/>
    </a:accent3>
    <a:accent4>
      <a:srgbClr val="BAD80A"/>
    </a:accent4>
    <a:accent5>
      <a:srgbClr val="FF8C00"/>
    </a:accent5>
    <a:accent6>
      <a:srgbClr val="00B294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Build 2015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B4A0FF"/>
    </a:accent3>
    <a:accent4>
      <a:srgbClr val="BAD80A"/>
    </a:accent4>
    <a:accent5>
      <a:srgbClr val="FF8C00"/>
    </a:accent5>
    <a:accent6>
      <a:srgbClr val="00B294"/>
    </a:accent6>
    <a:hlink>
      <a:srgbClr val="00BCF2"/>
    </a:hlink>
    <a:folHlink>
      <a:srgbClr val="00BCF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262</Words>
  <Application>Microsoft Office PowerPoint</Application>
  <PresentationFormat>Custom</PresentationFormat>
  <Paragraphs>51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Añadiendo visibilidad a tus aplicaciones</vt:lpstr>
      <vt:lpstr>Visibilidad</vt:lpstr>
      <vt:lpstr>Transparencia</vt:lpstr>
      <vt:lpstr>Transparencia: Trazas</vt:lpstr>
      <vt:lpstr>System.Diagnostics</vt:lpstr>
      <vt:lpstr>Visibilidad</vt:lpstr>
      <vt:lpstr>Modelos de salud</vt:lpstr>
      <vt:lpstr>DEMO: Profiling</vt:lpstr>
      <vt:lpstr>DEMO: Performance counters</vt:lpstr>
      <vt:lpstr>DEMO: GLIMPSE</vt:lpstr>
      <vt:lpstr>DEMO: Applicaton insights</vt:lpstr>
      <vt:lpstr>Corolario</vt:lpstr>
      <vt:lpstr>¿Preguntas?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Rodrigo Corral González</cp:lastModifiedBy>
  <cp:revision>84</cp:revision>
  <dcterms:created xsi:type="dcterms:W3CDTF">2015-04-07T19:39:07Z</dcterms:created>
  <dcterms:modified xsi:type="dcterms:W3CDTF">2016-02-24T11:33:28Z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